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97"/>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364" r:id="rId26"/>
    <p:sldId id="284" r:id="rId27"/>
    <p:sldId id="285" r:id="rId28"/>
    <p:sldId id="289" r:id="rId29"/>
    <p:sldId id="283" r:id="rId30"/>
    <p:sldId id="290" r:id="rId31"/>
    <p:sldId id="286" r:id="rId32"/>
    <p:sldId id="303" r:id="rId33"/>
    <p:sldId id="304" r:id="rId34"/>
    <p:sldId id="316" r:id="rId35"/>
    <p:sldId id="343" r:id="rId36"/>
    <p:sldId id="344" r:id="rId37"/>
    <p:sldId id="318" r:id="rId38"/>
    <p:sldId id="315" r:id="rId39"/>
    <p:sldId id="342" r:id="rId40"/>
    <p:sldId id="414" r:id="rId41"/>
    <p:sldId id="317" r:id="rId42"/>
    <p:sldId id="349" r:id="rId43"/>
    <p:sldId id="347" r:id="rId44"/>
    <p:sldId id="346" r:id="rId45"/>
    <p:sldId id="350" r:id="rId46"/>
    <p:sldId id="351" r:id="rId47"/>
    <p:sldId id="352" r:id="rId48"/>
    <p:sldId id="353" r:id="rId49"/>
    <p:sldId id="354" r:id="rId50"/>
    <p:sldId id="376" r:id="rId51"/>
    <p:sldId id="355" r:id="rId52"/>
    <p:sldId id="356" r:id="rId53"/>
    <p:sldId id="427" r:id="rId54"/>
    <p:sldId id="428" r:id="rId55"/>
    <p:sldId id="413" r:id="rId56"/>
    <p:sldId id="288" r:id="rId57"/>
    <p:sldId id="299" r:id="rId58"/>
    <p:sldId id="297" r:id="rId59"/>
    <p:sldId id="301" r:id="rId60"/>
    <p:sldId id="305" r:id="rId61"/>
    <p:sldId id="307" r:id="rId62"/>
    <p:sldId id="357" r:id="rId63"/>
    <p:sldId id="308" r:id="rId64"/>
    <p:sldId id="309" r:id="rId65"/>
    <p:sldId id="310" r:id="rId66"/>
    <p:sldId id="365" r:id="rId67"/>
    <p:sldId id="366" r:id="rId68"/>
    <p:sldId id="371" r:id="rId69"/>
    <p:sldId id="367" r:id="rId70"/>
    <p:sldId id="368" r:id="rId71"/>
    <p:sldId id="369" r:id="rId72"/>
    <p:sldId id="370" r:id="rId73"/>
    <p:sldId id="375" r:id="rId74"/>
    <p:sldId id="372" r:id="rId75"/>
    <p:sldId id="415" r:id="rId76"/>
    <p:sldId id="416" r:id="rId77"/>
    <p:sldId id="419" r:id="rId78"/>
    <p:sldId id="420" r:id="rId79"/>
    <p:sldId id="374" r:id="rId80"/>
    <p:sldId id="421" r:id="rId81"/>
    <p:sldId id="424" r:id="rId82"/>
    <p:sldId id="429" r:id="rId83"/>
    <p:sldId id="430" r:id="rId84"/>
    <p:sldId id="431" r:id="rId85"/>
    <p:sldId id="423" r:id="rId86"/>
    <p:sldId id="465" r:id="rId87"/>
    <p:sldId id="468" r:id="rId88"/>
    <p:sldId id="469" r:id="rId89"/>
    <p:sldId id="470" r:id="rId90"/>
    <p:sldId id="471" r:id="rId91"/>
    <p:sldId id="472" r:id="rId92"/>
    <p:sldId id="473" r:id="rId93"/>
    <p:sldId id="377" r:id="rId94"/>
    <p:sldId id="422" r:id="rId95"/>
    <p:sldId id="425" r:id="rId9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15"/>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viewProps" Target="viewProps.xml"/><Relationship Id="rId98" Type="http://schemas.openxmlformats.org/officeDocument/2006/relationships/presProps" Target="presProps.xml"/><Relationship Id="rId97" Type="http://schemas.openxmlformats.org/officeDocument/2006/relationships/handoutMaster" Target="handoutMasters/handoutMaster1.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1" Type="http://schemas.openxmlformats.org/officeDocument/2006/relationships/commentAuthors" Target="commentAuthors.xml"/><Relationship Id="rId100" Type="http://schemas.openxmlformats.org/officeDocument/2006/relationships/tableStyles" Target="tableStyles.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9.png"/><Relationship Id="rId1"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6.png"/><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9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7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4.png"/><Relationship Id="rId1" Type="http://schemas.openxmlformats.org/officeDocument/2006/relationships/image" Target="../media/image103.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11.pn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7.png"/><Relationship Id="rId1" Type="http://schemas.openxmlformats.org/officeDocument/2006/relationships/image" Target="../media/image11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32</a:t>
            </a:r>
            <a:r>
              <a:rPr lang="zh-CN" altLang="en-US"/>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个核心：</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2.5</a:t>
            </a:r>
            <a:r>
              <a:rPr lang="zh-CN" altLang="en-US"/>
              <a:t>章：预取与直写</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会绕开缓存，直接把数据写到内存，之后读取的话，反而需要等待写回完成，然后重新读取到缓存，反而更低效。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SIMD</a:t>
            </a:r>
            <a:r>
              <a:rPr lang="zh-CN" altLang="en-US"/>
              <a:t>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memset</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memcpy</a:t>
            </a:r>
            <a:r>
              <a:rPr lang="zh-CN" altLang="en-US"/>
              <a:t>的实现</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章：循环合并法</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章：多维数组</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647700" y="1584960"/>
            <a:ext cx="7501255" cy="4592320"/>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作为</a:t>
            </a:r>
            <a:r>
              <a:rPr lang="zh-CN" altLang="en-US">
                <a:sym typeface="+mn-ea"/>
              </a:rPr>
              <a:t>列主序来存储。</a:t>
            </a:r>
            <a:endParaRPr lang="zh-CN" altLang="en-US">
              <a:sym typeface="+mn-ea"/>
            </a:endParaRPr>
          </a:p>
          <a:p>
            <a:r>
              <a:rPr lang="en-US" altLang="zh-CN">
                <a:sym typeface="+mn-ea"/>
              </a:rPr>
              <a:t>Fortran </a:t>
            </a:r>
            <a:r>
              <a:rPr lang="zh-CN" altLang="en-US">
                <a:sym typeface="+mn-ea"/>
              </a:rPr>
              <a:t>等非主流语言会把矩阵</a:t>
            </a:r>
            <a:r>
              <a:rPr lang="en-US" altLang="zh-CN">
                <a:sym typeface="+mn-ea"/>
              </a:rPr>
              <a:t> A(i, j) </a:t>
            </a:r>
            <a:r>
              <a:rPr lang="zh-CN" altLang="en-US">
                <a:sym typeface="+mn-ea"/>
              </a:rPr>
              <a:t>作为</a:t>
            </a:r>
            <a:r>
              <a:rPr lang="zh-CN" altLang="en-US">
                <a:sym typeface="+mn-ea"/>
              </a:rPr>
              <a:t>行主序</a:t>
            </a:r>
            <a:r>
              <a:rPr lang="zh-CN" altLang="en-US">
                <a:sym typeface="+mn-ea"/>
              </a:rPr>
              <a:t>来存储</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en-US" altLang="zh-CN">
                <a:sym typeface="+mn-ea"/>
              </a:rPr>
              <a:t>stb_image </a:t>
            </a:r>
            <a:r>
              <a:rPr lang="zh-CN" altLang="en-US">
                <a:sym typeface="+mn-ea"/>
              </a:rPr>
              <a:t>等一系列主流库里的函数，他们的接口也都是列主序。</a:t>
            </a:r>
            <a:endParaRPr lang="zh-CN" altLang="en-US">
              <a:sym typeface="+mn-ea"/>
            </a:endParaRPr>
          </a:p>
          <a:p>
            <a:r>
              <a:rPr lang="zh-CN" altLang="en-US">
                <a:sym typeface="+mn-ea"/>
              </a:rPr>
              <a:t>简单来说：哪个索引连续，就是什么主序。</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t>主流库为了通用都会用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，但是实际上是</a:t>
            </a:r>
            <a:r>
              <a:rPr lang="en-US" altLang="zh-CN"/>
              <a:t> YX </a:t>
            </a:r>
            <a:r>
              <a:rPr lang="zh-CN" altLang="en-US"/>
              <a:t>序，和静态数组的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4.5</a:t>
            </a:r>
            <a:r>
              <a:rPr lang="zh-CN" altLang="en-US"/>
              <a:t>章：循环分块法</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插桩操作</a:t>
            </a:r>
            <a:r>
              <a:rPr lang="zh-CN" altLang="en-US"/>
              <a:t>比</a:t>
            </a:r>
            <a:r>
              <a:rPr lang="en-US" altLang="zh-CN"/>
              <a:t> X </a:t>
            </a:r>
            <a:r>
              <a:rPr lang="zh-CN" altLang="en-US"/>
              <a:t>方向慢的多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11" name="Picture 10"/>
          <p:cNvPicPr>
            <a:picLocks noChangeAspect="1"/>
          </p:cNvPicPr>
          <p:nvPr/>
        </p:nvPicPr>
        <p:blipFill>
          <a:blip r:embed="rId2"/>
          <a:stretch>
            <a:fillRect/>
          </a:stretch>
        </p:blipFill>
        <p:spPr>
          <a:xfrm>
            <a:off x="1913255" y="5210175"/>
            <a:ext cx="5600700" cy="139065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方向插桩：缓存容量小于</a:t>
            </a:r>
            <a:r>
              <a:rPr lang="en-US" altLang="zh-CN"/>
              <a:t> nx*3 </a:t>
            </a:r>
            <a:r>
              <a:rPr lang="zh-CN" altLang="en-US"/>
              <a:t>时，永远无法命中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章：数据重排（红黑高斯）</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章：多核下的缓存</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章：分页机制</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15385</Words>
  <Application>WPS Presentation</Application>
  <PresentationFormat>宽屏</PresentationFormat>
  <Paragraphs>592</Paragraphs>
  <Slides>93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93</vt:i4>
      </vt:variant>
    </vt:vector>
  </HeadingPairs>
  <TitlesOfParts>
    <vt:vector size="105"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第2.5章：预取与直写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为什么写入比读取慢？</vt:lpstr>
      <vt:lpstr>写入的粒度太小造成不必要的读取</vt:lpstr>
      <vt:lpstr>绕过缓存，直接写入：_mm_stream_si32</vt:lpstr>
      <vt:lpstr>stream 的特点：不会读到缓存里</vt:lpstr>
      <vt:lpstr>SIMD化的版本：_mm_stream_ps</vt:lpstr>
      <vt:lpstr>stream 的限制：最好是连续的写入</vt:lpstr>
      <vt:lpstr>memset的实现</vt:lpstr>
      <vt:lpstr>memcpy的实现</vt:lpstr>
      <vt:lpstr>Intel Intrinsics Guide</vt:lpstr>
      <vt:lpstr>第3章：循环合并法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第4章：多维数组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第4.5章：循环分块法</vt:lpstr>
      <vt:lpstr>什么是插桩操作（stencil）</vt:lpstr>
      <vt:lpstr>X 方向插桩：优化，手动预取下一缓存行</vt:lpstr>
      <vt:lpstr>X 方向插桩：优化，手动预取下一缓存行（续）</vt:lpstr>
      <vt:lpstr>PowerPoint 演示文稿</vt:lpstr>
      <vt:lpstr>Y 方向的插桩操作比 X 方向慢的多</vt:lpstr>
      <vt:lpstr>X 方向插桩：除了第一次读取的部分，全部都能命中</vt:lpstr>
      <vt:lpstr>Y 方向插桩：缓存容量小于 nx*3 时，永远无法命中</vt:lpstr>
      <vt:lpstr>第5章：数据重排（红黑高斯）</vt:lpstr>
      <vt:lpstr>第6章：多核下的缓存</vt:lpstr>
      <vt:lpstr>第7章：分页机制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456</cp:revision>
  <dcterms:created xsi:type="dcterms:W3CDTF">2022-01-18T17:04:35Z</dcterms:created>
  <dcterms:modified xsi:type="dcterms:W3CDTF">2022-01-18T17:04:35Z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